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5"/>
  </p:notesMasterIdLst>
  <p:sldIdLst>
    <p:sldId id="256" r:id="rId3"/>
    <p:sldId id="290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</p:sldIdLst>
  <p:sldSz cx="9144000" cy="5143500" type="screen16x9"/>
  <p:notesSz cx="6858000" cy="9144000"/>
  <p:embeddedFontLst>
    <p:embeddedFont>
      <p:font typeface="Archivo" panose="020B0604020202020204" charset="0"/>
      <p:regular r:id="rId26"/>
      <p:bold r:id="rId27"/>
      <p:italic r:id="rId28"/>
      <p:boldItalic r:id="rId29"/>
    </p:embeddedFont>
    <p:embeddedFont>
      <p:font typeface="Press Start 2P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FB6C-680B-76CB-2417-C9554C7E42F0}" v="4065" dt="2025-12-01T01:04:48.171"/>
  </p1510:revLst>
</p1510:revInfo>
</file>

<file path=ppt/tableStyles.xml><?xml version="1.0" encoding="utf-8"?>
<a:tblStyleLst xmlns:a="http://schemas.openxmlformats.org/drawingml/2006/main" def="{9F37E050-8FF0-429C-9196-083857E0CA71}">
  <a:tblStyle styleId="{9F37E050-8FF0-429C-9196-083857E0C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53" name="Google Shape;253;p1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66;p14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67" name="Google Shape;267;p1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270" name="Google Shape;270;p14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73" name="Google Shape;273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95" name="Google Shape;295;p1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1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16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309" name="Google Shape;309;p16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>
            <a:spLocks noGrp="1"/>
          </p:cNvSpPr>
          <p:nvPr>
            <p:ph type="pic" idx="2"/>
          </p:nvPr>
        </p:nvSpPr>
        <p:spPr>
          <a:xfrm>
            <a:off x="0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4066400" y="1596325"/>
            <a:ext cx="4364400" cy="28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■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/>
          </p:nvPr>
        </p:nvSpPr>
        <p:spPr>
          <a:xfrm>
            <a:off x="4066400" y="521225"/>
            <a:ext cx="43644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5" name="Google Shape;315;p17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16" name="Google Shape;316;p17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17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" name="Google Shape;323;p17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24" name="Google Shape;324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17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330" name="Google Shape;330;p17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>
            <a:spLocks noGrp="1"/>
          </p:cNvSpPr>
          <p:nvPr>
            <p:ph type="body" idx="1"/>
          </p:nvPr>
        </p:nvSpPr>
        <p:spPr>
          <a:xfrm>
            <a:off x="713225" y="1073075"/>
            <a:ext cx="7717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1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36" name="Google Shape;336;p1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" name="Google Shape;337;p1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38" name="Google Shape;338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9" name="Google Shape;349;p18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50" name="Google Shape;350;p1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910563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2"/>
          </p:nvPr>
        </p:nvSpPr>
        <p:spPr>
          <a:xfrm>
            <a:off x="4847938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57" name="Google Shape;357;p1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5" name="Google Shape;365;p19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66" name="Google Shape;366;p19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1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372" name="Google Shape;372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86" name="Google Shape;386;p20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0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89" name="Google Shape;389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95" name="Google Shape;39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00" name="Google Shape;400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08" name="Google Shape;408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0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14" name="Google Shape;414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0"/>
          <p:cNvSpPr txBox="1"/>
          <p:nvPr/>
        </p:nvSpPr>
        <p:spPr>
          <a:xfrm>
            <a:off x="2689350" y="3427938"/>
            <a:ext cx="37653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body" idx="1"/>
          </p:nvPr>
        </p:nvSpPr>
        <p:spPr>
          <a:xfrm>
            <a:off x="713225" y="1073075"/>
            <a:ext cx="7717500" cy="3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88" name="Google Shape;88;p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" name="Google Shape;101;p4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02" name="Google Shape;102;p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051706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051719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4989083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4989094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11" name="Google Shape;111;p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20" name="Google Shape;120;p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763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0" name="Google Shape;450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/>
              <a:t>DEEP Q-NETWORKS ON ATARI</a:t>
            </a:r>
            <a:r>
              <a:rPr lang="en" sz="3000" dirty="0"/>
              <a:t>:</a:t>
            </a:r>
            <a:endParaRPr lang="en-US" sz="3000" dirty="0"/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300" dirty="0">
                <a:latin typeface="Press Start 2P"/>
              </a:rPr>
              <a:t>By Patrick Cortez</a:t>
            </a:r>
            <a:endParaRPr lang="en-US" sz="1300">
              <a:latin typeface="Press Start 2P"/>
            </a:endParaRPr>
          </a:p>
          <a:p>
            <a:pPr marL="0" indent="0"/>
            <a:r>
              <a:rPr lang="en" sz="1300" dirty="0">
                <a:latin typeface="Press Start 2P"/>
              </a:rPr>
              <a:t>CSCI 166</a:t>
            </a:r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500" dirty="0"/>
              <a:t>BASELINE DQN vs. DOUBLE DQN</a:t>
            </a: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maze with a wooden bridge and a wooden walkway&#10;&#10;AI-generated content may be incorrect.">
            <a:extLst>
              <a:ext uri="{FF2B5EF4-FFF2-40B4-BE49-F238E27FC236}">
                <a16:creationId xmlns:a16="http://schemas.microsoft.com/office/drawing/2014/main" id="{0B26177C-D80D-6417-40CE-B93CE62938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9701" r="19701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D33A27A-DF19-4586-9E70-5685410BF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339651"/>
            <a:ext cx="3722700" cy="3001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Exploration follows epsilon-greedy behavior: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Start: 1.0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Final: 0.05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Decay over: ~300,000 frames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Other settings: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Replay warm-up: 50,000 steps before starting training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Training frames: 1 million (depending on compute)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Gradient updates: 1 per environment step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Video capture: early and late gameplay recorded directly from environment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Longer training improves stability and results in more meaningful comparison between DQN variants.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FAF161-79F7-5C46-C174-232310AD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00" dirty="0"/>
              <a:t>EXPLORATION AND TRAINING DETAILS</a:t>
            </a:r>
          </a:p>
        </p:txBody>
      </p:sp>
    </p:spTree>
    <p:extLst>
      <p:ext uri="{BB962C8B-B14F-4D97-AF65-F5344CB8AC3E}">
        <p14:creationId xmlns:p14="http://schemas.microsoft.com/office/powerpoint/2010/main" val="35695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FE27-F9DF-E5B3-AEEA-FE1FC0ED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CODEBASE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1068F-2FDC-F10D-1BB7-EC7BE3977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/>
              <a:buChar char="§"/>
            </a:pPr>
            <a:r>
              <a:rPr lang="en-US" sz="1300" dirty="0"/>
              <a:t>Notebooks/ - DQN + Double DQN training notebooks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Models/ - saved neural network weights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Videos/ - early vs. Learned agent gameplay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5CDB733-4AC0-18B1-784E-C19BF04982E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>
              <a:buFont typeface="Wingdings"/>
              <a:buChar char="§"/>
            </a:pPr>
            <a:r>
              <a:rPr lang="en-US" sz="1300" dirty="0"/>
              <a:t>Utils/ - replay buffer, preprocessing, wrappers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README.md - experiment notes, video links, learning curves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Report.pdf - 3-5 page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79BD1-3C56-BDEB-E7A6-D04F2FCB1B42}"/>
              </a:ext>
            </a:extLst>
          </p:cNvPr>
          <p:cNvSpPr txBox="1"/>
          <p:nvPr/>
        </p:nvSpPr>
        <p:spPr>
          <a:xfrm>
            <a:off x="908166" y="3611737"/>
            <a:ext cx="7324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chivo"/>
              </a:rPr>
              <a:t>Includes adaptation of provided starter code (c166f25_02b_dqn_pong.ipynb).</a:t>
            </a:r>
          </a:p>
        </p:txBody>
      </p:sp>
    </p:spTree>
    <p:extLst>
      <p:ext uri="{BB962C8B-B14F-4D97-AF65-F5344CB8AC3E}">
        <p14:creationId xmlns:p14="http://schemas.microsoft.com/office/powerpoint/2010/main" val="297400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9EA3C9-35FB-2F37-4E56-16FA35A44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437408"/>
            <a:ext cx="3722700" cy="3001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Each training iteration follows this cycle: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Agent selects an action using epsilon-greedy policy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Environment executes action and returns next state + reward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Transition stored in replay buffer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If buffer has enough samples:</a:t>
            </a:r>
          </a:p>
          <a:p>
            <a:pPr marL="800100" lvl="1" indent="-228600">
              <a:buSzPts val="1100"/>
              <a:buFont typeface="Courier New"/>
              <a:buChar char="o"/>
            </a:pPr>
            <a:r>
              <a:rPr lang="en-US" sz="1000" dirty="0"/>
              <a:t>Sample mini-batch</a:t>
            </a:r>
          </a:p>
          <a:p>
            <a:pPr marL="800100" lvl="1" indent="-228600">
              <a:buSzPts val="1100"/>
              <a:buFont typeface="Courier New"/>
              <a:buChar char="o"/>
            </a:pPr>
            <a:r>
              <a:rPr lang="en-US" sz="1000" dirty="0"/>
              <a:t>Compute DQN or Double DQN target</a:t>
            </a:r>
          </a:p>
          <a:p>
            <a:pPr marL="800100" lvl="1" indent="-228600">
              <a:buSzPts val="1100"/>
              <a:buFont typeface="Courier New"/>
              <a:buChar char="o"/>
            </a:pPr>
            <a:r>
              <a:rPr lang="en-US" sz="1000" dirty="0"/>
              <a:t>Update online network</a:t>
            </a:r>
          </a:p>
          <a:p>
            <a:pPr marL="571500" lvl="1" indent="0">
              <a:buNone/>
            </a:pPr>
            <a:endParaRPr lang="en-US" sz="1000" dirty="0"/>
          </a:p>
          <a:p>
            <a:pPr marL="342900" indent="-228600">
              <a:buAutoNum type="arabicPeriod"/>
            </a:pPr>
            <a:r>
              <a:rPr lang="en-US" dirty="0"/>
              <a:t>Every N steps, sync weights to target network.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Log metrics and episodic rewards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This loop repeats for millions of frames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427029-77BE-C185-09B7-31034ED2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pic>
        <p:nvPicPr>
          <p:cNvPr id="8" name="Picture Placeholder 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C5C94FF-2783-4948-447B-450633B4C3C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599" t="412" r="30119" b="-619"/>
          <a:stretch>
            <a:fillRect/>
          </a:stretch>
        </p:blipFill>
        <p:spPr>
          <a:xfrm>
            <a:off x="5838175" y="745800"/>
            <a:ext cx="3308843" cy="36594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63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A9906E6-46A1-B4AB-4FC0-A08B2465139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806" t="1031" r="37829" b="-1237"/>
          <a:stretch>
            <a:fillRect/>
          </a:stretch>
        </p:blipFill>
        <p:spPr>
          <a:xfrm>
            <a:off x="0" y="745800"/>
            <a:ext cx="3311750" cy="36594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864946-264B-BF03-DFF9-F634ADFD4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To ensure a fair comparison: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game environment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preprocessing and frame stacking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network architecture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hyperparameters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logging and checkpointing frequency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Only difference: the target computation method (DQN vs. DDQN)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This isolates the effect of Double DQN on stability and 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64888-2D67-EB81-206B-86F19326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SETUP</a:t>
            </a:r>
          </a:p>
        </p:txBody>
      </p:sp>
    </p:spTree>
    <p:extLst>
      <p:ext uri="{BB962C8B-B14F-4D97-AF65-F5344CB8AC3E}">
        <p14:creationId xmlns:p14="http://schemas.microsoft.com/office/powerpoint/2010/main" val="194170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41936D-F5F8-B3D2-8464-563F84A9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Key Observations:</a:t>
            </a:r>
            <a:endParaRPr lang="en-US"/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Shows improvement over time but with significant variance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Occasional drops due to overestimation leading to poor policies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Sometimes gets stuck in suboptimal behaviors (e.g., firing in place)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Final reward typically lower and less stable than Double DQN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B1B86-25F6-D6A8-FA0E-6E7F00B2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 CURVE: BASELINE DQN</a:t>
            </a:r>
          </a:p>
        </p:txBody>
      </p:sp>
    </p:spTree>
    <p:extLst>
      <p:ext uri="{BB962C8B-B14F-4D97-AF65-F5344CB8AC3E}">
        <p14:creationId xmlns:p14="http://schemas.microsoft.com/office/powerpoint/2010/main" val="2889434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EA09-65BF-972E-E353-C5C7B18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5BA1C-9FE3-CECA-AD14-2D0585FA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Key Observations:</a:t>
            </a:r>
            <a:endParaRPr lang="en-US"/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Much smoother learning curve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Reduced spikes </a:t>
            </a:r>
            <a:r>
              <a:rPr lang="en-US" sz="1100" dirty="0" err="1">
                <a:solidFill>
                  <a:schemeClr val="tx1"/>
                </a:solidFill>
              </a:rPr>
              <a:t>nad</a:t>
            </a:r>
            <a:r>
              <a:rPr lang="en-US" sz="1100" dirty="0">
                <a:solidFill>
                  <a:schemeClr val="tx1"/>
                </a:solidFill>
              </a:rPr>
              <a:t> collapses compared to DQN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Better long-term consistency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Final reward is higher on average</a:t>
            </a:r>
          </a:p>
          <a:p>
            <a:pPr>
              <a:buFont typeface="Wingdings"/>
              <a:buChar char="§"/>
            </a:pPr>
            <a:endParaRPr lang="en-US" sz="1100" dirty="0">
              <a:solidFill>
                <a:schemeClr val="tx1"/>
              </a:solidFill>
            </a:endParaRPr>
          </a:p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Double DQN avoids overestimated Q-values, resulting in a more robust policy improvement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E2B9A-F5B6-F12A-DD91-958C4D4B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 CURVE: DOUBLE DQN</a:t>
            </a:r>
          </a:p>
        </p:txBody>
      </p:sp>
    </p:spTree>
    <p:extLst>
      <p:ext uri="{BB962C8B-B14F-4D97-AF65-F5344CB8AC3E}">
        <p14:creationId xmlns:p14="http://schemas.microsoft.com/office/powerpoint/2010/main" val="329229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23DAF-AFE3-2683-3C14-44BBD45A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8F241E-79B1-CC3A-647E-CBEB37A2B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Overlaying both learning curves reveals: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DQN shows earlier improvement but higher variance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Double DQN improves more slowly but more reliably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Double DQN achieves a higher stable plateau with fewer collapses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The difference aligns with published research</a:t>
            </a:r>
          </a:p>
          <a:p>
            <a:pPr>
              <a:buFont typeface="Wingdings"/>
              <a:buChar char="§"/>
            </a:pPr>
            <a:endParaRPr lang="en-US" sz="1100" dirty="0">
              <a:solidFill>
                <a:schemeClr val="tx1"/>
              </a:solidFill>
            </a:endParaRPr>
          </a:p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Clear visual evidence that Double DQN is more stable and accurate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550DAA-BD8D-3F82-AFE7-3FEB7F5A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DQN vs. DOUBLE DQN: COMBINED PLOT</a:t>
            </a:r>
          </a:p>
        </p:txBody>
      </p:sp>
    </p:spTree>
    <p:extLst>
      <p:ext uri="{BB962C8B-B14F-4D97-AF65-F5344CB8AC3E}">
        <p14:creationId xmlns:p14="http://schemas.microsoft.com/office/powerpoint/2010/main" val="11636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video game screen with green and yellow squares&#10;&#10;AI-generated content may be incorrect.">
            <a:extLst>
              <a:ext uri="{FF2B5EF4-FFF2-40B4-BE49-F238E27FC236}">
                <a16:creationId xmlns:a16="http://schemas.microsoft.com/office/drawing/2014/main" id="{35AD2F5D-71C6-2BF2-F564-5EAF2F83DD5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8416" r="18416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1887257-B4D2-45B4-AE22-DC643A265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300" u="sng" dirty="0"/>
              <a:t>Early DQN behavior: 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Random movement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Frequent unnecessary firing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Poor survival and targeting</a:t>
            </a:r>
          </a:p>
          <a:p>
            <a:pPr marL="342900" indent="-228600">
              <a:buFont typeface="Wingdings"/>
              <a:buChar char="§"/>
            </a:pPr>
            <a:endParaRPr lang="en-US" sz="1300" u="sng" dirty="0"/>
          </a:p>
          <a:p>
            <a:pPr marL="114300" indent="0">
              <a:buNone/>
            </a:pPr>
            <a:r>
              <a:rPr lang="en-US" sz="1300" u="sng" dirty="0"/>
              <a:t>Learned DQN behavior: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Better aiming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Sometimes predictable side-to-side pacing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Still prone to over-aggressive errors</a:t>
            </a:r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GitHub includes 10-30 second MP4 videos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E55B04-BAE4-7901-3890-8C56AA03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GAMEPLAY VIDEOS:</a:t>
            </a:r>
            <a:br>
              <a:rPr lang="en-US" sz="2100" dirty="0"/>
            </a:br>
            <a:r>
              <a:rPr lang="en-US" sz="2100" dirty="0"/>
              <a:t>DQN</a:t>
            </a:r>
          </a:p>
        </p:txBody>
      </p:sp>
    </p:spTree>
    <p:extLst>
      <p:ext uri="{BB962C8B-B14F-4D97-AF65-F5344CB8AC3E}">
        <p14:creationId xmlns:p14="http://schemas.microsoft.com/office/powerpoint/2010/main" val="227003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86C18-9E17-E9FC-A590-E9F34E9C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14470A-AB29-BA2A-550F-FAF2AD1A1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300" u="sng" dirty="0"/>
              <a:t>Early Double DQN behavior: 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Similar to random baseline, expectedly chaotic</a:t>
            </a:r>
          </a:p>
          <a:p>
            <a:pPr marL="114300" indent="0">
              <a:buNone/>
            </a:pPr>
            <a:r>
              <a:rPr lang="en-US" dirty="0"/>
              <a:t>   </a:t>
            </a:r>
          </a:p>
          <a:p>
            <a:pPr marL="114300" indent="0">
              <a:buNone/>
            </a:pPr>
            <a:r>
              <a:rPr lang="en-US" sz="1300" u="sng" dirty="0"/>
              <a:t>Learned DQN behavior: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More controlled movement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Better timing for enemy hits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Fewer risky decisions</a:t>
            </a:r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More consistent score increases</a:t>
            </a:r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Video clearly shows superior strategy and planning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7A689-EBE2-9DE8-320E-3B42CDEC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GAMEPLAY VIDEOS:</a:t>
            </a:r>
            <a:br>
              <a:rPr lang="en-US" sz="2100" dirty="0"/>
            </a:br>
            <a:r>
              <a:rPr lang="en-US" sz="2100" dirty="0"/>
              <a:t>DOUBLE DQN</a:t>
            </a:r>
          </a:p>
        </p:txBody>
      </p:sp>
      <p:pic>
        <p:nvPicPr>
          <p:cNvPr id="7" name="Picture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588E3AE-A219-A6BB-06AE-33C7B5361E4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7078" r="17078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94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A7B649A-A38C-3760-0DDE-228E6348A180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C457B-7287-1BBA-A0C5-AC416B9FA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Challenges faced: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Long training time required to see stable results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Overestimation in DQN making results unstable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Exploration was difficult in early training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Debugging preprocessing, environment wrappers, and rendering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Ensuring frame stacking worked properly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These obstacles reflect common issues in Atari RL research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5BB00-00F4-CF00-EA41-67AE8EA9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</a:t>
            </a:r>
            <a:br>
              <a:rPr lang="en-US" dirty="0"/>
            </a:br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54536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03B70-9454-4FFB-9AFA-8F86ACC8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48816"/>
            <a:ext cx="7717500" cy="3495900"/>
          </a:xfrm>
        </p:spPr>
        <p:txBody>
          <a:bodyPr/>
          <a:lstStyle/>
          <a:p>
            <a:r>
              <a:rPr lang="en-US" dirty="0"/>
              <a:t>Goal: Implement DQN on one or two Atari environments</a:t>
            </a:r>
          </a:p>
          <a:p>
            <a:endParaRPr lang="en-US" dirty="0"/>
          </a:p>
          <a:p>
            <a:r>
              <a:rPr lang="en-US" dirty="0"/>
              <a:t>Compare baseline DQN vs. Double DQN</a:t>
            </a:r>
          </a:p>
          <a:p>
            <a:endParaRPr lang="en-US" dirty="0"/>
          </a:p>
          <a:p>
            <a:r>
              <a:rPr lang="en-US" dirty="0"/>
              <a:t>Evaluate training stability, reward trends, agent behavior</a:t>
            </a:r>
          </a:p>
          <a:p>
            <a:endParaRPr lang="en-US" dirty="0"/>
          </a:p>
          <a:p>
            <a:r>
              <a:rPr lang="en-US" dirty="0"/>
              <a:t>Deliverables: Code, videos, report, slides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49821B-9B2C-C448-0574-81422B3C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4" name="Picture 3" descr="Pac-man ghost, Pac-Man World 3 Ghosts, Pac-Man Ghost, text, rectangle png |  PNGEgg">
            <a:extLst>
              <a:ext uri="{FF2B5EF4-FFF2-40B4-BE49-F238E27FC236}">
                <a16:creationId xmlns:a16="http://schemas.microsoft.com/office/drawing/2014/main" id="{1235BCF4-69E5-D9B2-9BB7-6BD6D93CF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5427" y="2257081"/>
            <a:ext cx="2622884" cy="2622884"/>
          </a:xfrm>
          <a:prstGeom prst="rect">
            <a:avLst/>
          </a:prstGeom>
        </p:spPr>
      </p:pic>
      <p:pic>
        <p:nvPicPr>
          <p:cNvPr id="5" name="Picture 4" descr="Cherry Clipart Pacman - 8 Bit Cherry - Free Transparent PNG Download -  PNGkey">
            <a:extLst>
              <a:ext uri="{FF2B5EF4-FFF2-40B4-BE49-F238E27FC236}">
                <a16:creationId xmlns:a16="http://schemas.microsoft.com/office/drawing/2014/main" id="{4A9B84CA-67F2-E87E-FB05-BB6B35330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005" y="3464236"/>
            <a:ext cx="2743200" cy="14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DAC4-C2C5-944B-B253-DCC5E125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7C80F0-5555-AF81-019A-4B674EA11C7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C11EB-7896-9F41-8CB7-193F7ACAE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Strategies that improved learning: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Switching to Double DQN greatly reduced Q-value </a:t>
            </a:r>
            <a:r>
              <a:rPr lang="en-US" dirty="0" err="1"/>
              <a:t>overstimation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Increasing replay buffer helped maintain diversity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Slower epsilon decay allowed more early exploration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Careful tuning of target sync frequency improved stability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Reviewing learning curves frequency helped catch issues early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Together, these improvements produced significantly better 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42849-2E56-91B7-877A-593CE6BB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</a:t>
            </a:r>
            <a:br>
              <a:rPr lang="en-US" dirty="0"/>
            </a:br>
            <a:r>
              <a:rPr lang="en-US" dirty="0"/>
              <a:t>WHAT HELPED</a:t>
            </a:r>
          </a:p>
        </p:txBody>
      </p:sp>
    </p:spTree>
    <p:extLst>
      <p:ext uri="{BB962C8B-B14F-4D97-AF65-F5344CB8AC3E}">
        <p14:creationId xmlns:p14="http://schemas.microsoft.com/office/powerpoint/2010/main" val="1167497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iagram of a road with text and icons&#10;&#10;AI-generated content may be incorrect.">
            <a:extLst>
              <a:ext uri="{FF2B5EF4-FFF2-40B4-BE49-F238E27FC236}">
                <a16:creationId xmlns:a16="http://schemas.microsoft.com/office/drawing/2014/main" id="{7D7E883B-5239-8ECF-CDA5-542EE8A9B8B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160" t="1443" r="381" b="-1031"/>
          <a:stretch>
            <a:fillRect/>
          </a:stretch>
        </p:blipFill>
        <p:spPr>
          <a:xfrm>
            <a:off x="5108760" y="1016511"/>
            <a:ext cx="4038131" cy="31029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09B6446-1EF8-884F-A4C7-62E737607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/>
              <a:buChar char="§"/>
            </a:pPr>
            <a:r>
              <a:rPr lang="en-US" dirty="0"/>
              <a:t>Double DQN is clearly superior to standard DQN for Atari tasks requiring stable value estimation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DQN learns but is more erratic and prone to value spikes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Proper exploration scheduling is essential for good performance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Even simple extensions can </a:t>
            </a:r>
            <a:r>
              <a:rPr lang="en-US" dirty="0" err="1"/>
              <a:t>dramtically</a:t>
            </a:r>
            <a:r>
              <a:rPr lang="en-US" dirty="0"/>
              <a:t> improve RL agent stability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The results match expectations from the RL research literature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0B34B9-4ECF-CD5D-18B7-4BFC7AF7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br>
              <a:rPr lang="en-US" dirty="0"/>
            </a:b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7318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E8D55-7434-681D-81A8-A5229A05A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Future possible extensions: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Prioritized Experience Replay (PER)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Dueling DQN architecture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Multi-step returns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Reward shaping or curriculum progression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Trying additional Atari environments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Using Rainbow DQN for advanced performance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These approaches would further improve stability, convergence, and sample efficiency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A7B097-B6BA-B822-A149-146029B5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8" name="Picture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8A73E4-91C4-56E4-EE4B-099E5EE5FA6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847" r="2847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77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assic Arcade Game Space Invaders (Renewed) - Retro Gaming Fun For Gameboy  Advance Gameboy Advance Retro">
            <a:extLst>
              <a:ext uri="{FF2B5EF4-FFF2-40B4-BE49-F238E27FC236}">
                <a16:creationId xmlns:a16="http://schemas.microsoft.com/office/drawing/2014/main" id="{EBDAA8CD-6FC4-448D-FD09-25EDE52E4D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291" r="15291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3D7176A-234A-3B69-1FBE-752BF036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520125"/>
            <a:ext cx="4569621" cy="30012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Classic reinforcement-learning benchmark</a:t>
            </a:r>
            <a:endParaRPr lang="en-US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Pixel-to-action learning problem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Chosen environment(s):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Ex: Breakout, Pong, Space Invaders, Pac-Man</a:t>
            </a:r>
          </a:p>
          <a:p>
            <a:pPr>
              <a:buFont typeface="Arial"/>
              <a:buChar char="•"/>
            </a:pPr>
            <a:endParaRPr lang="en-US" sz="1100" dirty="0"/>
          </a:p>
          <a:p>
            <a:pPr>
              <a:buFont typeface="Arial"/>
              <a:buChar char="•"/>
            </a:pPr>
            <a:r>
              <a:rPr lang="en-US" dirty="0"/>
              <a:t>I chose </a:t>
            </a:r>
            <a:r>
              <a:rPr lang="en-US" b="1" dirty="0"/>
              <a:t>Space Invaders </a:t>
            </a:r>
            <a:r>
              <a:rPr lang="en-US" dirty="0"/>
              <a:t>because:</a:t>
            </a:r>
            <a:endParaRPr lang="en-US" sz="1100" dirty="0"/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Fast-paced, requires movement, shooting, and timing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Balanced difficulty with clear improvement signals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Sparse but frequent reward feedback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Common baseline benchmark in original DQN research</a:t>
            </a:r>
          </a:p>
          <a:p>
            <a:pPr lvl="2">
              <a:buSzPts val="1100"/>
              <a:buFont typeface="Wingdings"/>
              <a:buChar char="§"/>
            </a:pPr>
            <a:r>
              <a:rPr lang="en-US" sz="1100" dirty="0"/>
              <a:t>This makes it ideal for evaluating algorithmic improvements between DQN variants</a:t>
            </a:r>
          </a:p>
          <a:p>
            <a:pPr marL="596900" lvl="1" indent="0">
              <a:buNone/>
            </a:pPr>
            <a:endParaRPr lang="en-US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CE8C5-7AF2-2EC6-66D0-D163BFD0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WHY ATARI?</a:t>
            </a:r>
            <a:br>
              <a:rPr lang="en-US" sz="2000" dirty="0"/>
            </a:br>
            <a:r>
              <a:rPr lang="en-US" sz="2000" dirty="0"/>
              <a:t>WHY THESE GAMES?</a:t>
            </a:r>
          </a:p>
        </p:txBody>
      </p:sp>
      <p:pic>
        <p:nvPicPr>
          <p:cNvPr id="7" name="Picture 6" descr="Pacman Retro Png - Pac Man 8 Bit Clipart - Large Size Png Image - PikPng">
            <a:extLst>
              <a:ext uri="{FF2B5EF4-FFF2-40B4-BE49-F238E27FC236}">
                <a16:creationId xmlns:a16="http://schemas.microsoft.com/office/drawing/2014/main" id="{14A7DFFD-5F05-C482-4C78-45FD3A26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632033"/>
            <a:ext cx="1413711" cy="14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81BC7BB-B9F5-D615-EA28-C453BD2849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617" r="15617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D4EE389-0551-7616-FA9A-A1C98DDF4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Convert to grayscale</a:t>
            </a:r>
          </a:p>
          <a:p>
            <a:endParaRPr lang="en-US" dirty="0"/>
          </a:p>
          <a:p>
            <a:r>
              <a:rPr lang="en-US" sz="1200" dirty="0"/>
              <a:t>Resize to 84 x 84</a:t>
            </a:r>
          </a:p>
          <a:p>
            <a:endParaRPr lang="en-US" sz="1200" dirty="0"/>
          </a:p>
          <a:p>
            <a:r>
              <a:rPr lang="en-US" sz="1200" dirty="0"/>
              <a:t>Normalize pixel values to [0, 1]</a:t>
            </a:r>
          </a:p>
          <a:p>
            <a:endParaRPr lang="en-US" sz="1200" dirty="0"/>
          </a:p>
          <a:p>
            <a:r>
              <a:rPr lang="en-US" sz="1200" dirty="0"/>
              <a:t>Stack the last 4 frames to capture motion</a:t>
            </a:r>
          </a:p>
          <a:p>
            <a:endParaRPr lang="en-US" sz="1200" dirty="0"/>
          </a:p>
          <a:p>
            <a:pPr marL="114300" indent="0">
              <a:buNone/>
            </a:pPr>
            <a:r>
              <a:rPr lang="en-US" sz="1200"/>
              <a:t>Final observation shape: (4, 84, 84)</a:t>
            </a:r>
            <a:endParaRPr lang="en-US" sz="1200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Why stacking matters: A single frame lacks velocity and direction; stacked frames give temporal context needed for aiming, dodging, and predicting motion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480192-9B26-1154-07CC-154533E8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00" dirty="0"/>
              <a:t>ENVIRONMENT: OBSERVATION SPACE</a:t>
            </a:r>
          </a:p>
        </p:txBody>
      </p:sp>
    </p:spTree>
    <p:extLst>
      <p:ext uri="{BB962C8B-B14F-4D97-AF65-F5344CB8AC3E}">
        <p14:creationId xmlns:p14="http://schemas.microsoft.com/office/powerpoint/2010/main" val="412684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D965476-4ED2-4D18-B394-2263AE42762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916" b="7916"/>
          <a:stretch/>
        </p:blipFill>
        <p:spPr>
          <a:xfrm>
            <a:off x="0" y="820997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98C497-B285-1E2B-95DD-316C3F6D2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environment provides a discrete action set. For Space Invaders, common actions include:</a:t>
            </a:r>
            <a:br>
              <a:rPr lang="en-US" dirty="0"/>
            </a:br>
            <a:endParaRPr lang="en-US" dirty="0"/>
          </a:p>
          <a:p>
            <a:pPr>
              <a:buFont typeface="Wingdings"/>
              <a:buChar char="q"/>
            </a:pPr>
            <a:r>
              <a:rPr lang="en-US"/>
              <a:t>NOOP</a:t>
            </a:r>
          </a:p>
          <a:p>
            <a:pPr>
              <a:buFont typeface="Wingdings"/>
              <a:buChar char="q"/>
            </a:pPr>
            <a:r>
              <a:rPr lang="en-US"/>
              <a:t>FIRE</a:t>
            </a:r>
          </a:p>
          <a:p>
            <a:pPr>
              <a:buFont typeface="Wingdings"/>
              <a:buChar char="q"/>
            </a:pPr>
            <a:r>
              <a:rPr lang="en-US" dirty="0"/>
              <a:t>LEFT</a:t>
            </a:r>
          </a:p>
          <a:p>
            <a:pPr>
              <a:buFont typeface="Wingdings"/>
              <a:buChar char="q"/>
            </a:pPr>
            <a:r>
              <a:rPr lang="en-US" dirty="0"/>
              <a:t>RIGHT</a:t>
            </a:r>
          </a:p>
          <a:p>
            <a:pPr>
              <a:buFont typeface="Wingdings"/>
              <a:buChar char="q"/>
            </a:pPr>
            <a:r>
              <a:rPr lang="en-US"/>
              <a:t>LEFTFIRE</a:t>
            </a:r>
          </a:p>
          <a:p>
            <a:pPr>
              <a:buFont typeface="Wingdings"/>
              <a:buChar char="q"/>
            </a:pPr>
            <a:r>
              <a:rPr lang="en-US"/>
              <a:t>RIGHTFIRE</a:t>
            </a:r>
          </a:p>
          <a:p>
            <a:pPr>
              <a:buFont typeface="Wingdings"/>
              <a:buChar char="q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agent learns a Q-value for each possible action and selects the highest-valued action (or explores via epsilon-greedy)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90E7E-E108-5A16-94A0-3093EC1F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ACTION SPACE</a:t>
            </a:r>
          </a:p>
        </p:txBody>
      </p:sp>
    </p:spTree>
    <p:extLst>
      <p:ext uri="{BB962C8B-B14F-4D97-AF65-F5344CB8AC3E}">
        <p14:creationId xmlns:p14="http://schemas.microsoft.com/office/powerpoint/2010/main" val="64232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2A9C-5907-95A9-3043-D1ED78BB1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05D476E-10D1-2E1E-78C2-DB4A7FA0499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916" b="7916"/>
          <a:stretch/>
        </p:blipFill>
        <p:spPr>
          <a:xfrm>
            <a:off x="0" y="820997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69814A4-9F3A-FB22-DEDF-5F63848CF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Rewards in Atari are often sparse or delayed. In Space Invaders: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Shooting an enemy grants positive reward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Losing a life or ending the episode is negative but delayed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Some enemy types give different reward values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u="sng" dirty="0"/>
              <a:t>Challenges</a:t>
            </a:r>
          </a:p>
          <a:p>
            <a:pPr marL="114300" indent="0">
              <a:buNone/>
            </a:pPr>
            <a:endParaRPr lang="en-US" u="sng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Hard to explore good states early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Delayed rewards make credit assignment difficult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This structure tests the agent's ability to learn long-term planning and consistent targeting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74900E-AC04-EDD2-D463-3E7A60CD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ENVIRONMENT: </a:t>
            </a:r>
            <a:r>
              <a:rPr lang="en-US" sz="2000" dirty="0"/>
              <a:t>REWARD STRUCTURE</a:t>
            </a:r>
          </a:p>
        </p:txBody>
      </p:sp>
    </p:spTree>
    <p:extLst>
      <p:ext uri="{BB962C8B-B14F-4D97-AF65-F5344CB8AC3E}">
        <p14:creationId xmlns:p14="http://schemas.microsoft.com/office/powerpoint/2010/main" val="407961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ne arrow: Straight with solid fill">
            <a:extLst>
              <a:ext uri="{FF2B5EF4-FFF2-40B4-BE49-F238E27FC236}">
                <a16:creationId xmlns:a16="http://schemas.microsoft.com/office/drawing/2014/main" id="{0010B2B2-2D01-D26E-97C1-68672EA1D8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39" r="4739"/>
          <a:stretch/>
        </p:blipFill>
        <p:spPr>
          <a:xfrm>
            <a:off x="1387982" y="4146065"/>
            <a:ext cx="207569" cy="1777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110A7E8-9EFB-7CDD-9115-58D2B352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baseline DQN model consists of: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1. </a:t>
            </a:r>
            <a:r>
              <a:rPr lang="en-US" b="1" dirty="0"/>
              <a:t>Convolutional Layers </a:t>
            </a:r>
            <a:r>
              <a:rPr lang="en-US" dirty="0"/>
              <a:t>to extract spatial features from screen pixels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2. </a:t>
            </a:r>
            <a:r>
              <a:rPr lang="en-US" b="1" dirty="0"/>
              <a:t>Flatten layer </a:t>
            </a:r>
            <a:r>
              <a:rPr lang="en-US" dirty="0"/>
              <a:t>to convert conv outputs into a dense vector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3. </a:t>
            </a:r>
            <a:r>
              <a:rPr lang="en-US" b="1" dirty="0"/>
              <a:t>Fully Connected Layers</a:t>
            </a:r>
            <a:r>
              <a:rPr lang="en-US" dirty="0"/>
              <a:t> to reason about state-action values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4. </a:t>
            </a:r>
            <a:r>
              <a:rPr lang="en-US" b="1" dirty="0"/>
              <a:t>Output Layer </a:t>
            </a:r>
            <a:r>
              <a:rPr lang="en-US" dirty="0"/>
              <a:t>with size equal to number of actions, representing Q-values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target for DQN is:</a:t>
            </a:r>
            <a:br>
              <a:rPr lang="en-US" dirty="0"/>
            </a:br>
            <a:r>
              <a:rPr lang="en-US" dirty="0"/>
              <a:t>Q(s, a)  r + y * max(</a:t>
            </a:r>
            <a:r>
              <a:rPr lang="en-US" dirty="0" err="1"/>
              <a:t>Q_target</a:t>
            </a:r>
            <a:r>
              <a:rPr lang="en-US" dirty="0"/>
              <a:t>(s', a'))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max( ) causes DQN to overestimate values, motivating Double DQN.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D5710A-3941-E94B-7B07-A4F259B0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DQN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pic>
        <p:nvPicPr>
          <p:cNvPr id="6" name="Picture 5" descr="DQN — Stable Baselines 2.10.3a0 documentation">
            <a:extLst>
              <a:ext uri="{FF2B5EF4-FFF2-40B4-BE49-F238E27FC236}">
                <a16:creationId xmlns:a16="http://schemas.microsoft.com/office/drawing/2014/main" id="{6A9D97A5-E42C-B4C8-1FAE-D87DD045B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899" r="164" b="191"/>
          <a:stretch>
            <a:fillRect/>
          </a:stretch>
        </p:blipFill>
        <p:spPr>
          <a:xfrm>
            <a:off x="4570997" y="923531"/>
            <a:ext cx="4566495" cy="38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D593A-C3E4-CD02-276C-79AE428CD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ne arrow: Straight with solid fill">
            <a:extLst>
              <a:ext uri="{FF2B5EF4-FFF2-40B4-BE49-F238E27FC236}">
                <a16:creationId xmlns:a16="http://schemas.microsoft.com/office/drawing/2014/main" id="{4A3F1851-1624-FD38-5DFF-1C843B03F6C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39" r="4739"/>
          <a:stretch/>
        </p:blipFill>
        <p:spPr>
          <a:xfrm>
            <a:off x="1515817" y="2800032"/>
            <a:ext cx="207569" cy="1777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EBC85EB-0F25-28CD-57F0-EAE41E04A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Double DQN uses the same network structure but changes the target update rule: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1. </a:t>
            </a:r>
            <a:r>
              <a:rPr lang="en-US" b="1" dirty="0"/>
              <a:t> </a:t>
            </a:r>
            <a:r>
              <a:rPr lang="en-US" dirty="0"/>
              <a:t>The online network selects the best action</a:t>
            </a:r>
            <a:r>
              <a:rPr lang="en-US" b="1" dirty="0"/>
              <a:t> 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2. The target network evaluates the value of that action</a:t>
            </a:r>
          </a:p>
          <a:p>
            <a:pPr marL="114300" indent="0">
              <a:buNone/>
            </a:pPr>
            <a:r>
              <a:rPr lang="en-US" dirty="0"/>
              <a:t> Target becomes:</a:t>
            </a:r>
          </a:p>
          <a:p>
            <a:pPr marL="114300" indent="0">
              <a:buNone/>
            </a:pPr>
            <a:r>
              <a:rPr lang="en-US" dirty="0"/>
              <a:t> Q(s, a)  r + y * </a:t>
            </a:r>
            <a:r>
              <a:rPr lang="en-US" dirty="0" err="1"/>
              <a:t>Q_target</a:t>
            </a:r>
            <a:r>
              <a:rPr lang="en-US" dirty="0"/>
              <a:t>(s', </a:t>
            </a:r>
            <a:r>
              <a:rPr lang="en-US" dirty="0" err="1"/>
              <a:t>argmax_Q_online</a:t>
            </a:r>
            <a:r>
              <a:rPr lang="en-US" dirty="0"/>
              <a:t>(s'))</a:t>
            </a:r>
            <a:br>
              <a:rPr lang="en-US" dirty="0"/>
            </a:br>
            <a:r>
              <a:rPr lang="en-US" dirty="0"/>
              <a:t> </a:t>
            </a:r>
          </a:p>
          <a:p>
            <a:pPr marL="114300" indent="0">
              <a:buNone/>
            </a:pPr>
            <a:r>
              <a:rPr lang="en-US" dirty="0"/>
              <a:t>Benefits: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Reduces value overestimation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More stable learning</a:t>
            </a:r>
          </a:p>
          <a:p>
            <a:pPr marL="285750" indent="-171450">
              <a:buFont typeface="Wingdings"/>
              <a:buChar char="§"/>
            </a:pPr>
            <a:r>
              <a:rPr lang="en-US"/>
              <a:t>Smoother reward curve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Double DQN is one of the simplest yet most effective improvements to DQN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88F6F1-CD39-02F8-78EA-48098CA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DQN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pic>
        <p:nvPicPr>
          <p:cNvPr id="2" name="Picture 1" descr="Double Q-Learning &amp; Double DQN with Python and TensorFlow | Rubix Code">
            <a:extLst>
              <a:ext uri="{FF2B5EF4-FFF2-40B4-BE49-F238E27FC236}">
                <a16:creationId xmlns:a16="http://schemas.microsoft.com/office/drawing/2014/main" id="{B095EF1A-822A-17BE-67E8-694FAF8C8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66" y="1164808"/>
            <a:ext cx="3671637" cy="32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video game screen with colorful ghosts and squares&#10;&#10;AI-generated content may be incorrect.">
            <a:extLst>
              <a:ext uri="{FF2B5EF4-FFF2-40B4-BE49-F238E27FC236}">
                <a16:creationId xmlns:a16="http://schemas.microsoft.com/office/drawing/2014/main" id="{42E8B692-2DC9-C1BD-52AD-D23F87536F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739" r="4739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563496D-D4C7-E5CD-44C9-03555C742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6400" y="1460970"/>
            <a:ext cx="4364400" cy="2877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All runs use the same core hyperparameters (except Double DQN update rule):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Learning Rate: 1e – 4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Optimizer: Adam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Discount Factor </a:t>
            </a:r>
            <a:r>
              <a:rPr lang="en-US" i="1" dirty="0"/>
              <a:t>y</a:t>
            </a:r>
            <a:r>
              <a:rPr lang="en-US" dirty="0"/>
              <a:t>: 0.99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Batch Size: 32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Replay Buffer: 50,000 frames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Target Network Sync: every 5,000 frames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Frame Stack: 4 frames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2D134A-9214-1126-F0A1-2D702255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HYPERPARAMETERS</a:t>
            </a:r>
            <a:br>
              <a:rPr lang="en-US" dirty="0"/>
            </a:br>
            <a:r>
              <a:rPr lang="en-US" sz="1200" dirty="0"/>
              <a:t>(SHARED ACROSS BOTH MODELS)</a:t>
            </a:r>
          </a:p>
        </p:txBody>
      </p:sp>
    </p:spTree>
    <p:extLst>
      <p:ext uri="{BB962C8B-B14F-4D97-AF65-F5344CB8AC3E}">
        <p14:creationId xmlns:p14="http://schemas.microsoft.com/office/powerpoint/2010/main" val="5268241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Simple Retro Pixel Business Basic Template by Slidesgo</vt:lpstr>
      <vt:lpstr>Slidesgo Final Pages</vt:lpstr>
      <vt:lpstr>DEEP Q-NETWORKS ON ATARI:</vt:lpstr>
      <vt:lpstr>PROJECT OVERVIEW</vt:lpstr>
      <vt:lpstr>WHY ATARI? WHY THESE GAMES?</vt:lpstr>
      <vt:lpstr>ENVIRONMENT: OBSERVATION SPACE</vt:lpstr>
      <vt:lpstr>ENVIRONMENT: ACTION SPACE</vt:lpstr>
      <vt:lpstr>ENVIRONMENT: REWARD STRUCTURE</vt:lpstr>
      <vt:lpstr>BASELINE DQN ARCHITECTURE</vt:lpstr>
      <vt:lpstr>DOUBLE DQN ARCHITECTURE</vt:lpstr>
      <vt:lpstr>HYPERPARAMETERS (SHARED ACROSS BOTH MODELS)</vt:lpstr>
      <vt:lpstr>EXPLORATION AND TRAINING DETAILS</vt:lpstr>
      <vt:lpstr>CODEBASE STRUCTURE</vt:lpstr>
      <vt:lpstr>TRAINING LOOP OVERVIEW</vt:lpstr>
      <vt:lpstr>COMPARISON SETUP</vt:lpstr>
      <vt:lpstr>LEARNING CURVE: BASELINE DQN</vt:lpstr>
      <vt:lpstr>LEARNING CURVE: DOUBLE DQN</vt:lpstr>
      <vt:lpstr>DQN vs. DOUBLE DQN: COMBINED PLOT</vt:lpstr>
      <vt:lpstr>GAMEPLAY VIDEOS: DQN</vt:lpstr>
      <vt:lpstr>GAMEPLAY VIDEOS: DOUBLE DQN</vt:lpstr>
      <vt:lpstr>REFLECTION: CHALLENGES</vt:lpstr>
      <vt:lpstr>REFLECTION: WHAT HELPED</vt:lpstr>
      <vt:lpstr>FINAL  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700</cp:revision>
  <dcterms:modified xsi:type="dcterms:W3CDTF">2025-12-01T01:07:56Z</dcterms:modified>
</cp:coreProperties>
</file>